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573" r:id="rId4"/>
    <p:sldId id="549" r:id="rId5"/>
    <p:sldId id="574" r:id="rId6"/>
    <p:sldId id="569" r:id="rId7"/>
    <p:sldId id="589" r:id="rId8"/>
    <p:sldId id="588" r:id="rId9"/>
    <p:sldId id="570" r:id="rId10"/>
    <p:sldId id="575" r:id="rId11"/>
    <p:sldId id="576" r:id="rId12"/>
    <p:sldId id="590" r:id="rId13"/>
    <p:sldId id="577" r:id="rId14"/>
    <p:sldId id="591" r:id="rId15"/>
    <p:sldId id="592" r:id="rId16"/>
    <p:sldId id="578" r:id="rId17"/>
    <p:sldId id="594" r:id="rId18"/>
    <p:sldId id="595" r:id="rId19"/>
    <p:sldId id="596" r:id="rId20"/>
    <p:sldId id="586" r:id="rId21"/>
    <p:sldId id="593" r:id="rId22"/>
    <p:sldId id="587" r:id="rId23"/>
    <p:sldId id="579" r:id="rId24"/>
    <p:sldId id="581" r:id="rId25"/>
    <p:sldId id="582" r:id="rId26"/>
    <p:sldId id="583" r:id="rId27"/>
    <p:sldId id="584" r:id="rId28"/>
    <p:sldId id="585" r:id="rId29"/>
    <p:sldId id="580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emf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20220107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575" y="550810"/>
            <a:ext cx="748042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결과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수치상 결과는 아주 나쁨</a:t>
            </a:r>
            <a:r>
              <a:rPr lang="en-US" altLang="ko-KR" sz="1400" b="1" u="sng" dirty="0" smtClean="0"/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테스트 로스가 급격하게 증가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수치상으로는 </a:t>
            </a:r>
            <a:r>
              <a:rPr lang="en-US" altLang="ko-KR" sz="1400" dirty="0" smtClean="0"/>
              <a:t>training</a:t>
            </a:r>
            <a:r>
              <a:rPr lang="ko-KR" altLang="en-US" sz="1400" dirty="0" smtClean="0"/>
              <a:t>에 급격한 </a:t>
            </a:r>
            <a:r>
              <a:rPr lang="en-US" altLang="ko-KR" sz="1400" dirty="0" smtClean="0"/>
              <a:t>overfitting </a:t>
            </a:r>
            <a:r>
              <a:rPr lang="ko-KR" altLang="en-US" sz="1400" dirty="0" smtClean="0"/>
              <a:t>현상이 보임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u="sng" dirty="0" smtClean="0"/>
          </a:p>
        </p:txBody>
      </p:sp>
      <p:pic>
        <p:nvPicPr>
          <p:cNvPr id="2050" name="Picture 2" descr="https://erratic-tailor-f01.notion.site/image/https%3A%2F%2Fs3-us-west-2.amazonaws.com%2Fsecure.notion-static.com%2F13e921a8-bf25-44ed-82e2-f350cebda2b1%2FUntitled.png?table=block&amp;id=c6094740-5e1f-4e8e-906c-96086627ecad&amp;spaceId=ad2a71b5-1b0d-4734-bbc4-60a807442e5d&amp;width=2000&amp;userId=&amp;cache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514" y="2033959"/>
            <a:ext cx="4537315" cy="340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337417" y="549782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MAE : nan ± nan </a:t>
            </a:r>
            <a:endParaRPr lang="en-US" altLang="ko-KR" dirty="0" smtClean="0"/>
          </a:p>
          <a:p>
            <a:r>
              <a:rPr lang="en-US" altLang="ko-KR" dirty="0" smtClean="0"/>
              <a:t>Dice </a:t>
            </a:r>
            <a:r>
              <a:rPr lang="en-US" altLang="ko-KR" dirty="0" err="1"/>
              <a:t>coef</a:t>
            </a:r>
            <a:r>
              <a:rPr lang="en-US" altLang="ko-KR" dirty="0"/>
              <a:t> : 0.351 ± 0.316 </a:t>
            </a:r>
            <a:endParaRPr lang="en-US" altLang="ko-KR" dirty="0" smtClean="0"/>
          </a:p>
          <a:p>
            <a:r>
              <a:rPr lang="en-US" altLang="ko-KR" dirty="0" err="1" smtClean="0"/>
              <a:t>IoU</a:t>
            </a:r>
            <a:r>
              <a:rPr lang="en-US" altLang="ko-KR" dirty="0" smtClean="0"/>
              <a:t> </a:t>
            </a:r>
            <a:r>
              <a:rPr lang="en-US" altLang="ko-KR" dirty="0"/>
              <a:t>: 0.455 ± 0.277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15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575" y="550810"/>
            <a:ext cx="74804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정성 평가 결과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수치와는 다른 모습을 보여줌 </a:t>
            </a:r>
            <a:r>
              <a:rPr lang="en-US" altLang="ko-KR" sz="1400" b="1" u="sng" dirty="0" smtClean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기존 의도된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의 구분이 좀더 </a:t>
            </a:r>
            <a:r>
              <a:rPr lang="ko-KR" altLang="en-US" sz="1400" dirty="0" err="1" smtClean="0"/>
              <a:t>명확해짐</a:t>
            </a:r>
            <a:endParaRPr lang="en-US" altLang="ko-KR" sz="1400" dirty="0" smtClean="0"/>
          </a:p>
        </p:txBody>
      </p:sp>
      <p:pic>
        <p:nvPicPr>
          <p:cNvPr id="3074" name="Picture 2" descr="https://erratic-tailor-f01.notion.site/image/https%3A%2F%2Fs3-us-west-2.amazonaws.com%2Fsecure.notion-static.com%2F379e6c9f-dc5a-4938-9de9-0b0fa656cbdb%2FUntitled.png?table=block&amp;id=b866dbf1-0b16-487e-a9e9-68f9a3c66bf5&amp;spaceId=ad2a71b5-1b0d-4734-bbc4-60a807442e5d&amp;width=2000&amp;userId=&amp;cache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4298"/>
            <a:ext cx="9081369" cy="455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94346" y="1381806"/>
            <a:ext cx="217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M prediction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575" y="550810"/>
            <a:ext cx="74804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정성 평가 결과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수치와는 다른 모습을 보여줌 </a:t>
            </a:r>
            <a:r>
              <a:rPr lang="en-US" altLang="ko-KR" sz="1400" b="1" u="sng" dirty="0" smtClean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기존 의도된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의 구분이 좀더 </a:t>
            </a:r>
            <a:r>
              <a:rPr lang="ko-KR" altLang="en-US" sz="1400" dirty="0" err="1" smtClean="0"/>
              <a:t>명확해짐</a:t>
            </a:r>
            <a:endParaRPr lang="en-US" altLang="ko-KR" sz="1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194346" y="1381806"/>
            <a:ext cx="217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M prediction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12" y="1843473"/>
            <a:ext cx="3122480" cy="22841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49" y="1843473"/>
            <a:ext cx="3122480" cy="22841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50" y="4268969"/>
            <a:ext cx="3122480" cy="22841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11" y="4268968"/>
            <a:ext cx="3122481" cy="2284149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4633547" y="1945226"/>
            <a:ext cx="0" cy="4647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75231" y="1517459"/>
            <a:ext cx="96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81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575" y="550810"/>
            <a:ext cx="74804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정성 평가 결과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수치와는 다른 모습을 보여줌 </a:t>
            </a:r>
            <a:r>
              <a:rPr lang="en-US" altLang="ko-KR" sz="1400" b="1" u="sng" dirty="0" smtClean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기존 의도된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의 구분이 좀더 </a:t>
            </a:r>
            <a:r>
              <a:rPr lang="ko-KR" altLang="en-US" sz="1400" dirty="0" err="1" smtClean="0"/>
              <a:t>명확해짐</a:t>
            </a:r>
            <a:endParaRPr lang="en-US" altLang="ko-KR" sz="1400" dirty="0" smtClean="0"/>
          </a:p>
        </p:txBody>
      </p:sp>
      <p:pic>
        <p:nvPicPr>
          <p:cNvPr id="4098" name="Picture 2" descr="https://erratic-tailor-f01.notion.site/image/https%3A%2F%2Fs3-us-west-2.amazonaws.com%2Fsecure.notion-static.com%2F67e67734-b7cf-46d5-8687-a04aefaba578%2FUntitled.png?table=block&amp;id=59f45e82-22f9-41e0-8816-df646c1f6423&amp;spaceId=ad2a71b5-1b0d-4734-bbc4-60a807442e5d&amp;width=2000&amp;userId=&amp;cache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19043"/>
            <a:ext cx="8991773" cy="439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94346" y="1381806"/>
            <a:ext cx="217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N prediction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78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575" y="550810"/>
            <a:ext cx="74804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정성 평가 결과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수치와는 다른 모습을 보여줌 </a:t>
            </a:r>
            <a:r>
              <a:rPr lang="en-US" altLang="ko-KR" sz="1400" b="1" u="sng" dirty="0" smtClean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기존 의도된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의 구분이 좀더 </a:t>
            </a:r>
            <a:r>
              <a:rPr lang="ko-KR" altLang="en-US" sz="1400" dirty="0" err="1" smtClean="0"/>
              <a:t>명확해짐</a:t>
            </a:r>
            <a:endParaRPr lang="en-US" altLang="ko-KR" sz="1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153461" y="1205187"/>
            <a:ext cx="2178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N prediction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01" y="1612224"/>
            <a:ext cx="3447812" cy="25221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63" y="1612639"/>
            <a:ext cx="3447245" cy="25217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62" y="4155150"/>
            <a:ext cx="3447813" cy="25221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01" y="4155151"/>
            <a:ext cx="3447812" cy="252213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4172074" y="1810616"/>
            <a:ext cx="0" cy="4647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-7424" y="1482186"/>
            <a:ext cx="96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11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+mj-ea"/>
                <a:ea typeface="+mj-ea"/>
              </a:rPr>
              <a:t>SegMix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latin typeface="+mj-ea"/>
                <a:ea typeface="+mj-ea"/>
              </a:rPr>
              <a:t>테스트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995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segMix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70" y="1443237"/>
            <a:ext cx="2433133" cy="48090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006" y="1443237"/>
            <a:ext cx="2311476" cy="48304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0470" y="831518"/>
            <a:ext cx="222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Segmix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샘플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102408" y="6279195"/>
            <a:ext cx="2991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err="1" smtClean="0"/>
              <a:t>병변에</a:t>
            </a:r>
            <a:r>
              <a:rPr lang="ko-KR" altLang="en-US" sz="1100" dirty="0" smtClean="0"/>
              <a:t> 대한 </a:t>
            </a:r>
            <a:r>
              <a:rPr lang="en-US" altLang="ko-KR" sz="1100" dirty="0" smtClean="0"/>
              <a:t>mask</a:t>
            </a:r>
            <a:r>
              <a:rPr lang="ko-KR" altLang="en-US" sz="1100" dirty="0" smtClean="0"/>
              <a:t>를 기준으로 이미지를 추출하여 </a:t>
            </a:r>
            <a:r>
              <a:rPr lang="en-US" altLang="ko-KR" sz="1100" dirty="0" smtClean="0"/>
              <a:t>N</a:t>
            </a:r>
            <a:r>
              <a:rPr lang="ko-KR" altLang="en-US" sz="1100" dirty="0" smtClean="0"/>
              <a:t>이미지에 </a:t>
            </a:r>
            <a:r>
              <a:rPr lang="ko-KR" altLang="en-US" sz="1100" dirty="0"/>
              <a:t>덧</a:t>
            </a:r>
            <a:r>
              <a:rPr lang="ko-KR" altLang="en-US" sz="1100" dirty="0" smtClean="0"/>
              <a:t>씌움</a:t>
            </a:r>
            <a:endParaRPr lang="ko-KR" altLang="en-US" sz="11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4717279" y="1102407"/>
            <a:ext cx="629203" cy="1136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54011" y="802475"/>
            <a:ext cx="1222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err="1" smtClean="0"/>
              <a:t>병변</a:t>
            </a:r>
            <a:r>
              <a:rPr lang="ko-KR" altLang="en-US" sz="1400" b="1" u="sng" dirty="0" smtClean="0"/>
              <a:t> 이미지</a:t>
            </a:r>
            <a:endParaRPr lang="ko-KR" altLang="en-US" sz="1400" b="1" u="sng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592328" y="1200850"/>
            <a:ext cx="80772" cy="1065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51966" y="749602"/>
            <a:ext cx="1283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 smtClean="0"/>
              <a:t>정상 이미지 </a:t>
            </a:r>
            <a:r>
              <a:rPr lang="en-US" altLang="ko-KR" sz="1400" b="1" u="sng" dirty="0" smtClean="0"/>
              <a:t>background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68718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segMix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849" y="1046466"/>
            <a:ext cx="3762768" cy="29126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67" y="4228922"/>
            <a:ext cx="5935620" cy="184713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58004" y="5394911"/>
            <a:ext cx="851603" cy="373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428209" y="5768410"/>
            <a:ext cx="929795" cy="196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87799" y="5394909"/>
            <a:ext cx="851603" cy="570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segMix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582" b="-1"/>
          <a:stretch/>
        </p:blipFill>
        <p:spPr>
          <a:xfrm>
            <a:off x="155575" y="931491"/>
            <a:ext cx="6220484" cy="54944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73181" y="2119358"/>
            <a:ext cx="2033899" cy="1170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225013" y="4468027"/>
            <a:ext cx="2033899" cy="1170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719" y="3853268"/>
            <a:ext cx="2602281" cy="25727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48628" y="6425978"/>
            <a:ext cx="165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 prediction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90744" y="6469178"/>
            <a:ext cx="165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 prediction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470063" y="1110953"/>
            <a:ext cx="0" cy="53150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75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segMix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575" y="790092"/>
            <a:ext cx="748042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u="sng" dirty="0" smtClean="0"/>
              <a:t>요약</a:t>
            </a:r>
            <a:endParaRPr lang="en-US" altLang="ko-KR" sz="1400" b="1" u="sng" dirty="0" smtClean="0"/>
          </a:p>
          <a:p>
            <a:pPr>
              <a:lnSpc>
                <a:spcPct val="150000"/>
              </a:lnSpc>
            </a:pPr>
            <a:endParaRPr lang="en-US" altLang="ko-KR" sz="14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err="1" smtClean="0"/>
              <a:t>Cutmix</a:t>
            </a:r>
            <a:r>
              <a:rPr lang="en-US" altLang="ko-KR" sz="1400" b="1" u="sng" dirty="0" smtClean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시각적으로 가장 우수한 결과를 보임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수치적으로 긍정적인 모습을 보임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정량적인 </a:t>
            </a:r>
            <a:r>
              <a:rPr lang="en-US" altLang="ko-KR" sz="1400" dirty="0" smtClean="0"/>
              <a:t>loss </a:t>
            </a:r>
            <a:r>
              <a:rPr lang="ko-KR" altLang="en-US" sz="1400" dirty="0" smtClean="0"/>
              <a:t>정보가 오류가 있어 보임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해당 부분은 현재 코드 확인 중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Segmix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CutMix</a:t>
            </a:r>
            <a:r>
              <a:rPr lang="ko-KR" altLang="en-US" sz="1400" dirty="0" smtClean="0"/>
              <a:t>와 다르게 </a:t>
            </a:r>
            <a:r>
              <a:rPr lang="ko-KR" altLang="en-US" sz="1400" dirty="0" err="1" smtClean="0"/>
              <a:t>병변</a:t>
            </a:r>
            <a:r>
              <a:rPr lang="ko-KR" altLang="en-US" sz="1400" dirty="0" smtClean="0"/>
              <a:t> 주변 정보가 제거됨에 따라 학습을 위한 정보 일부가 부족한 것으로 보임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N </a:t>
            </a:r>
            <a:r>
              <a:rPr lang="ko-KR" altLang="en-US" sz="1400" b="1" u="sng" dirty="0" smtClean="0"/>
              <a:t>에 대한 추가적인 데이터가 필요함 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필요한 샘플 및 내용에 대해서는 정리하여 워크숍 </a:t>
            </a:r>
            <a:r>
              <a:rPr lang="en-US" altLang="ko-KR" sz="1400" b="1" u="sng" dirty="0" smtClean="0"/>
              <a:t>(1/11)</a:t>
            </a:r>
            <a:r>
              <a:rPr lang="ko-KR" altLang="en-US" sz="1400" b="1" u="sng" dirty="0" smtClean="0"/>
              <a:t>에서 공유 예정</a:t>
            </a:r>
            <a:endParaRPr lang="en-US" altLang="ko-KR" sz="14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89081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21372"/>
              </p:ext>
            </p:extLst>
          </p:nvPr>
        </p:nvGraphicFramePr>
        <p:xfrm>
          <a:off x="260466" y="515390"/>
          <a:ext cx="8725593" cy="32226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949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7779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4097865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390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12/31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1/07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2831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 smtClean="0"/>
                        <a:t>스캐너 학습 데이터 이동</a:t>
                      </a:r>
                      <a:endParaRPr lang="en-US" altLang="ko-KR" sz="1200" b="1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대상 데이터 정리 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 smtClean="0"/>
                        <a:t>스캐너 학습 데이터 이동</a:t>
                      </a:r>
                      <a:endParaRPr lang="en-US" altLang="ko-KR" sz="1200" b="1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226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서버로 이동 완료 </a:t>
                      </a:r>
                      <a:r>
                        <a:rPr lang="en-US" altLang="ko-KR" sz="1200" baseline="0" dirty="0" smtClean="0"/>
                        <a:t>(colon/stomach)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953275"/>
              </p:ext>
            </p:extLst>
          </p:nvPr>
        </p:nvGraphicFramePr>
        <p:xfrm>
          <a:off x="260466" y="3738009"/>
          <a:ext cx="8725593" cy="2825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949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06325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4089319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2438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baseline="0" dirty="0" smtClean="0"/>
                        <a:t> 패치 분류기 </a:t>
                      </a:r>
                      <a:r>
                        <a:rPr lang="en-US" altLang="ko-KR" sz="1200" b="1" baseline="0" dirty="0" smtClean="0"/>
                        <a:t>(</a:t>
                      </a:r>
                      <a:r>
                        <a:rPr lang="en-US" altLang="ko-KR" sz="1200" b="1" baseline="0" dirty="0" err="1" smtClean="0"/>
                        <a:t>linux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서버에서 학습 </a:t>
                      </a:r>
                      <a:r>
                        <a:rPr lang="en-US" altLang="ko-KR" sz="1200" b="1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패치 데이터 </a:t>
                      </a:r>
                      <a:r>
                        <a:rPr lang="en-US" altLang="ko-KR" sz="1200" b="0" baseline="0" dirty="0" err="1" smtClean="0"/>
                        <a:t>linux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서버로 이동 완료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err="1" smtClean="0"/>
                        <a:t>LossDiff</a:t>
                      </a:r>
                      <a:r>
                        <a:rPr lang="en-US" altLang="ko-KR" sz="1200" b="0" baseline="0" dirty="0" smtClean="0"/>
                        <a:t> model: colon / stomach </a:t>
                      </a:r>
                      <a:r>
                        <a:rPr lang="ko-KR" altLang="en-US" sz="1200" b="0" baseline="0" dirty="0" smtClean="0"/>
                        <a:t>학습 완료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b="1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baseline="0" dirty="0" smtClean="0"/>
                        <a:t>슬라이드 분류 모델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기존 코드 인수인계 과정에서 수정 및 업데이트 </a:t>
                      </a:r>
                      <a:r>
                        <a:rPr lang="en-US" altLang="ko-KR" sz="1200" b="0" baseline="0" dirty="0" smtClean="0"/>
                        <a:t>(</a:t>
                      </a:r>
                      <a:r>
                        <a:rPr lang="ko-KR" altLang="en-US" sz="1200" b="0" baseline="0" dirty="0" smtClean="0"/>
                        <a:t>관리 및 처리 효율성 증대</a:t>
                      </a:r>
                      <a:r>
                        <a:rPr lang="en-US" altLang="ko-KR" sz="1200" b="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baseline="0" dirty="0" smtClean="0"/>
                        <a:t>데이터 위치 정리</a:t>
                      </a:r>
                      <a:r>
                        <a:rPr lang="en-US" altLang="ko-KR" sz="1200" b="0" baseline="0" dirty="0" smtClean="0"/>
                        <a:t>-</a:t>
                      </a:r>
                      <a:r>
                        <a:rPr lang="ko-KR" altLang="en-US" sz="1200" b="0" baseline="0" dirty="0" smtClean="0"/>
                        <a:t>공유 및 </a:t>
                      </a:r>
                      <a:r>
                        <a:rPr lang="en-US" altLang="ko-KR" sz="1200" b="0" baseline="0" dirty="0" err="1" smtClean="0"/>
                        <a:t>linux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서버로 이동 요청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err="1" smtClean="0"/>
                        <a:t>LossDiff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en-US" altLang="ko-KR" sz="1200" b="0" baseline="0" dirty="0" err="1" smtClean="0"/>
                        <a:t>plk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파일 담당자 수령 완료</a:t>
                      </a:r>
                      <a:endParaRPr lang="en-US" altLang="ko-KR" sz="1200" b="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 smtClean="0"/>
                        <a:t>분류</a:t>
                      </a:r>
                      <a:r>
                        <a:rPr lang="en-US" altLang="ko-KR" sz="1200" b="1" dirty="0" smtClean="0"/>
                        <a:t> </a:t>
                      </a:r>
                      <a:r>
                        <a:rPr lang="ko-KR" altLang="en-US" sz="1200" b="1" dirty="0" smtClean="0"/>
                        <a:t>모델 개발</a:t>
                      </a:r>
                      <a:endParaRPr lang="en-US" altLang="ko-KR" sz="1200" b="1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 smtClean="0"/>
                        <a:t>Stomach </a:t>
                      </a:r>
                      <a:r>
                        <a:rPr lang="ko-KR" altLang="en-US" sz="1200" b="0" dirty="0" smtClean="0"/>
                        <a:t>개발 착수</a:t>
                      </a:r>
                      <a:endParaRPr lang="en-US" altLang="ko-KR" sz="1200" b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 smtClean="0"/>
                        <a:t>담당 이슈로 인해서 개발 지연 </a:t>
                      </a:r>
                      <a:endParaRPr lang="en-US" altLang="ko-KR" sz="1200" b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 smtClean="0"/>
                        <a:t>Stomach 1</a:t>
                      </a:r>
                      <a:r>
                        <a:rPr lang="ko-KR" altLang="en-US" sz="1200" b="0" dirty="0" smtClean="0"/>
                        <a:t>차 </a:t>
                      </a:r>
                      <a:r>
                        <a:rPr lang="en-US" altLang="ko-KR" sz="1200" b="0" dirty="0" smtClean="0"/>
                        <a:t>-&gt; 1/10 </a:t>
                      </a:r>
                      <a:r>
                        <a:rPr lang="ko-KR" altLang="en-US" sz="1200" b="0" dirty="0" smtClean="0"/>
                        <a:t>목표</a:t>
                      </a:r>
                      <a:endParaRPr lang="en-US" altLang="ko-KR" sz="1200" b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 smtClean="0"/>
                        <a:t>Colon</a:t>
                      </a:r>
                      <a:r>
                        <a:rPr lang="en-US" altLang="ko-KR" sz="1200" b="0" baseline="0" dirty="0" smtClean="0"/>
                        <a:t> 1</a:t>
                      </a:r>
                      <a:r>
                        <a:rPr lang="ko-KR" altLang="en-US" sz="1200" b="0" baseline="0" dirty="0" smtClean="0"/>
                        <a:t>차 </a:t>
                      </a:r>
                      <a:r>
                        <a:rPr lang="en-US" altLang="ko-KR" sz="1200" b="0" baseline="0" dirty="0" smtClean="0"/>
                        <a:t>-&gt; 1/14 </a:t>
                      </a:r>
                      <a:r>
                        <a:rPr lang="ko-KR" altLang="en-US" sz="1200" b="0" baseline="0" dirty="0" smtClean="0"/>
                        <a:t>목표</a:t>
                      </a:r>
                      <a:endParaRPr lang="en-US" altLang="ko-KR" sz="1200" b="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smtClean="0"/>
                        <a:t>14</a:t>
                      </a:r>
                      <a:r>
                        <a:rPr lang="ko-KR" altLang="en-US" sz="1200" b="0" baseline="0" dirty="0" smtClean="0"/>
                        <a:t>일까지 이슈 대응 예정</a:t>
                      </a:r>
                      <a:endParaRPr lang="en-US" altLang="ko-KR" sz="1200" b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="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386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b="1" u="sng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 smtClean="0"/>
                        <a:t>lossDiff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논문 게재 확정</a:t>
                      </a:r>
                      <a:r>
                        <a:rPr lang="en-US" altLang="ko-KR" sz="1200" baseline="0" dirty="0" smtClean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143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085" y="556119"/>
            <a:ext cx="748042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기존 이슈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정보 손실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모델 학습을 위해서 이미지의 축소 </a:t>
            </a:r>
            <a:r>
              <a:rPr lang="en-US" altLang="ko-KR" sz="1400" dirty="0" smtClean="0"/>
              <a:t>(3000*-&gt;512)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경계 정의의 어려움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기존의 명확한 사물 경계와는 다르게 의료 이미지는 경계의 어려움이 있음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=&gt; pseudo label </a:t>
            </a:r>
            <a:r>
              <a:rPr lang="ko-KR" altLang="en-US" sz="1400" dirty="0" smtClean="0"/>
              <a:t>생성을 위한 새로운 접근법이 필요함 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Camouflaged </a:t>
            </a:r>
            <a:r>
              <a:rPr lang="en-US" altLang="ko-KR" sz="1400" dirty="0"/>
              <a:t>Object Detection </a:t>
            </a:r>
            <a:r>
              <a:rPr lang="ko-KR" altLang="en-US" sz="1400" dirty="0"/>
              <a:t>모델 중 하나인 </a:t>
            </a:r>
            <a:r>
              <a:rPr lang="en-US" altLang="ko-KR" sz="1400" dirty="0" err="1"/>
              <a:t>SINet</a:t>
            </a:r>
            <a:r>
              <a:rPr lang="ko-KR" altLang="en-US" sz="1400" dirty="0"/>
              <a:t>의 </a:t>
            </a:r>
            <a:r>
              <a:rPr lang="en-US" altLang="ko-KR" sz="1400" dirty="0"/>
              <a:t>Search Module</a:t>
            </a:r>
            <a:r>
              <a:rPr lang="ko-KR" altLang="en-US" sz="1400" dirty="0"/>
              <a:t>을 </a:t>
            </a:r>
            <a:r>
              <a:rPr lang="ko-KR" altLang="en-US" sz="1400" dirty="0" smtClean="0"/>
              <a:t>응용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Receptive field</a:t>
            </a:r>
            <a:r>
              <a:rPr lang="ko-KR" altLang="en-US" sz="1400" dirty="0" smtClean="0"/>
              <a:t>를 적용하여 상위 필터 정보가 복구된 </a:t>
            </a:r>
            <a:r>
              <a:rPr lang="en-US" altLang="ko-KR" sz="1400" dirty="0" smtClean="0"/>
              <a:t>(512-&gt;3000*) </a:t>
            </a:r>
            <a:r>
              <a:rPr lang="ko-KR" altLang="en-US" sz="1400" dirty="0" smtClean="0"/>
              <a:t>이미지로 정보가 흐르도록 적용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pseudo </a:t>
            </a:r>
            <a:r>
              <a:rPr lang="ko-KR" altLang="en-US" sz="1400" dirty="0" smtClean="0"/>
              <a:t>레이블 생성까지 개발 완료</a:t>
            </a:r>
            <a:r>
              <a:rPr lang="en-US" altLang="ko-KR" sz="1400" dirty="0" smtClean="0"/>
              <a:t>-&gt; segmentation </a:t>
            </a:r>
            <a:r>
              <a:rPr lang="ko-KR" altLang="en-US" sz="1400" dirty="0" smtClean="0"/>
              <a:t>모델에 학습시킬 계획</a:t>
            </a:r>
            <a:endParaRPr lang="en-US" altLang="ko-KR" sz="1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9686"/>
            <a:ext cx="4568258" cy="18003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183" y="3640667"/>
            <a:ext cx="3589965" cy="231839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568258" y="6042789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개의 </a:t>
            </a:r>
            <a:r>
              <a:rPr lang="en-US" altLang="ko-KR" sz="1000" dirty="0" err="1"/>
              <a:t>brach</a:t>
            </a:r>
            <a:r>
              <a:rPr lang="ko-KR" altLang="en-US" sz="1000" dirty="0"/>
              <a:t>로 이루어짐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receptive field</a:t>
            </a:r>
            <a:r>
              <a:rPr lang="ko-KR" altLang="en-US" sz="1000" dirty="0"/>
              <a:t>를 늘리기 위한 </a:t>
            </a:r>
            <a:r>
              <a:rPr lang="en-US" altLang="ko-KR" sz="1000" dirty="0"/>
              <a:t>component</a:t>
            </a:r>
          </a:p>
          <a:p>
            <a:r>
              <a:rPr lang="en-US" altLang="ko-KR" sz="1000" dirty="0"/>
              <a:t>→ </a:t>
            </a:r>
            <a:r>
              <a:rPr lang="ko-KR" altLang="en-US" sz="1000" dirty="0"/>
              <a:t>다양한 </a:t>
            </a:r>
            <a:r>
              <a:rPr lang="en-US" altLang="ko-KR" sz="1000" dirty="0"/>
              <a:t>size </a:t>
            </a:r>
            <a:r>
              <a:rPr lang="ko-KR" altLang="en-US" sz="1000" dirty="0"/>
              <a:t>및 </a:t>
            </a:r>
            <a:r>
              <a:rPr lang="en-US" altLang="ko-KR" sz="1000" dirty="0"/>
              <a:t>level</a:t>
            </a:r>
            <a:r>
              <a:rPr lang="ko-KR" altLang="en-US" sz="1000" dirty="0"/>
              <a:t>의 </a:t>
            </a:r>
            <a:r>
              <a:rPr lang="en-US" altLang="ko-KR" sz="1000" dirty="0"/>
              <a:t>feature</a:t>
            </a:r>
            <a:r>
              <a:rPr lang="ko-KR" altLang="en-US" sz="1000" dirty="0"/>
              <a:t>들을 학습할 수 있게 하여 </a:t>
            </a:r>
            <a:r>
              <a:rPr lang="en-US" altLang="ko-KR" sz="1000" dirty="0"/>
              <a:t>robust</a:t>
            </a:r>
            <a:r>
              <a:rPr lang="ko-KR" altLang="en-US" sz="1000" dirty="0"/>
              <a:t>한 </a:t>
            </a:r>
            <a:r>
              <a:rPr lang="en-US" altLang="ko-KR" sz="1000" dirty="0"/>
              <a:t>cue</a:t>
            </a:r>
            <a:r>
              <a:rPr lang="ko-KR" altLang="en-US" sz="1000" dirty="0"/>
              <a:t>를 학습</a:t>
            </a:r>
          </a:p>
        </p:txBody>
      </p:sp>
    </p:spTree>
    <p:extLst>
      <p:ext uri="{BB962C8B-B14F-4D97-AF65-F5344CB8AC3E}">
        <p14:creationId xmlns:p14="http://schemas.microsoft.com/office/powerpoint/2010/main" val="392839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39" y="1187575"/>
            <a:ext cx="3525408" cy="25788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5" y="1187575"/>
            <a:ext cx="3525408" cy="25788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117" y="3967984"/>
            <a:ext cx="2913560" cy="2131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6" y="3967984"/>
            <a:ext cx="2913561" cy="21468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227" y="3967984"/>
            <a:ext cx="2913560" cy="2131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0218" y="6131719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46734" y="6131719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4195" y="6131719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236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0218" y="6131719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7" y="6120875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4195" y="6131719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57" y="916362"/>
            <a:ext cx="3556700" cy="26017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9" y="927807"/>
            <a:ext cx="3525407" cy="25788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91" y="3901040"/>
            <a:ext cx="2917121" cy="21502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3910807"/>
            <a:ext cx="2915895" cy="21421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926" y="3899314"/>
            <a:ext cx="2938162" cy="215196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207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09" y="6062818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5" y="6042530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7034" y="6042530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36" y="966624"/>
            <a:ext cx="3525407" cy="25788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9" y="966625"/>
            <a:ext cx="3525407" cy="25788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70" y="3842484"/>
            <a:ext cx="2913559" cy="2131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4" y="3858590"/>
            <a:ext cx="2905573" cy="2115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82" y="3842484"/>
            <a:ext cx="2910729" cy="213132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806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09" y="6062818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5" y="6042530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7034" y="6042530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903" y="813611"/>
            <a:ext cx="3525407" cy="25788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28" y="813610"/>
            <a:ext cx="3525407" cy="25788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57" y="3793434"/>
            <a:ext cx="2925432" cy="21313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" y="3793434"/>
            <a:ext cx="2914891" cy="21313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55" y="3785253"/>
            <a:ext cx="2917182" cy="213132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766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09" y="6062818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5" y="6042530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7034" y="6042530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55" y="3754422"/>
            <a:ext cx="2917182" cy="2131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12" y="657487"/>
            <a:ext cx="3529790" cy="2582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98" y="657488"/>
            <a:ext cx="3529790" cy="25821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57" y="3762534"/>
            <a:ext cx="2917182" cy="21224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2" y="3762534"/>
            <a:ext cx="2921099" cy="213863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529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09" y="6062818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5" y="6042530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7034" y="6042530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48" y="1042847"/>
            <a:ext cx="3529790" cy="25821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9" y="1042847"/>
            <a:ext cx="3516099" cy="25720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964" y="3908561"/>
            <a:ext cx="2917182" cy="21339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3928849"/>
            <a:ext cx="2917182" cy="21339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55" y="3908560"/>
            <a:ext cx="2917182" cy="21339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8192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09" y="6062818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5" y="6042530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7034" y="6042530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149" y="842384"/>
            <a:ext cx="3548916" cy="25960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33" y="841957"/>
            <a:ext cx="3548917" cy="25960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314" y="3902012"/>
            <a:ext cx="2905867" cy="21256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3902012"/>
            <a:ext cx="2905867" cy="21256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53" y="3896998"/>
            <a:ext cx="2912464" cy="21455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825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742603"/>
            <a:ext cx="5168606" cy="37809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744" y="3093262"/>
            <a:ext cx="5140147" cy="37647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95800" y="1001836"/>
            <a:ext cx="364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이슈 사항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전문의 </a:t>
            </a:r>
            <a:r>
              <a:rPr lang="ko-KR" altLang="en-US" sz="1200" dirty="0" err="1" smtClean="0"/>
              <a:t>커멘트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요청</a:t>
            </a:r>
            <a:r>
              <a:rPr lang="en-US" altLang="ko-KR" sz="1200" dirty="0" smtClean="0"/>
              <a:t>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 수도 코드에 어떤 형태가 더 적합한지 논의 필요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현재 작은 </a:t>
            </a:r>
            <a:r>
              <a:rPr lang="ko-KR" altLang="en-US" sz="1200" dirty="0" err="1" smtClean="0"/>
              <a:t>병변에</a:t>
            </a:r>
            <a:r>
              <a:rPr lang="ko-KR" altLang="en-US" sz="1200" dirty="0" smtClean="0"/>
              <a:t> 대해서는 약한 모습이 보임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3838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200894"/>
              </p:ext>
            </p:extLst>
          </p:nvPr>
        </p:nvGraphicFramePr>
        <p:xfrm>
          <a:off x="260466" y="515391"/>
          <a:ext cx="8725593" cy="8563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70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84879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16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12/31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1/07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4905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777123"/>
              </p:ext>
            </p:extLst>
          </p:nvPr>
        </p:nvGraphicFramePr>
        <p:xfrm>
          <a:off x="260466" y="888122"/>
          <a:ext cx="8725593" cy="5752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6323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98790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25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Weakly</a:t>
                      </a:r>
                      <a:r>
                        <a:rPr lang="en-US" altLang="ko-KR" b="1" baseline="0" dirty="0" smtClean="0"/>
                        <a:t> supervised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이전에 </a:t>
                      </a:r>
                      <a:r>
                        <a:rPr lang="ko-KR" altLang="en-US" sz="1200" baseline="0" dirty="0" err="1" smtClean="0"/>
                        <a:t>디텍터</a:t>
                      </a:r>
                      <a:r>
                        <a:rPr lang="ko-KR" altLang="en-US" sz="1200" baseline="0" dirty="0" smtClean="0"/>
                        <a:t> 파트에서 연구되었던 </a:t>
                      </a:r>
                      <a:r>
                        <a:rPr lang="en-US" altLang="ko-KR" sz="1200" baseline="0" dirty="0" smtClean="0"/>
                        <a:t>camouflage </a:t>
                      </a:r>
                      <a:r>
                        <a:rPr lang="ko-KR" altLang="en-US" sz="1200" baseline="0" dirty="0" err="1" smtClean="0"/>
                        <a:t>디텍션</a:t>
                      </a:r>
                      <a:r>
                        <a:rPr lang="ko-KR" altLang="en-US" sz="1200" baseline="0" dirty="0" smtClean="0"/>
                        <a:t> 방식 적용 방법 연구 중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COD </a:t>
                      </a:r>
                      <a:r>
                        <a:rPr lang="ko-KR" altLang="en-US" sz="1200" baseline="0" dirty="0" smtClean="0"/>
                        <a:t>방식에 대한 연구 및 개발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camouflage </a:t>
                      </a:r>
                      <a:r>
                        <a:rPr lang="ko-KR" altLang="en-US" sz="1200" baseline="0" dirty="0" err="1" smtClean="0"/>
                        <a:t>디텐션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(COD) </a:t>
                      </a:r>
                      <a:r>
                        <a:rPr lang="ko-KR" altLang="en-US" sz="1200" baseline="0" dirty="0" smtClean="0"/>
                        <a:t>방식의 알고리즘을 </a:t>
                      </a:r>
                      <a:r>
                        <a:rPr lang="en-US" altLang="ko-KR" sz="1200" baseline="0" dirty="0" smtClean="0"/>
                        <a:t>weakly supervised</a:t>
                      </a:r>
                      <a:r>
                        <a:rPr lang="ko-KR" altLang="en-US" sz="1200" baseline="0" dirty="0" smtClean="0"/>
                        <a:t>에 적용한 모델 생성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현재 </a:t>
                      </a:r>
                      <a:r>
                        <a:rPr lang="en-US" altLang="ko-KR" sz="1200" baseline="0" dirty="0" smtClean="0"/>
                        <a:t>pseudo label </a:t>
                      </a:r>
                      <a:r>
                        <a:rPr lang="ko-KR" altLang="en-US" sz="1200" baseline="0" dirty="0" smtClean="0"/>
                        <a:t>생성 까지 완료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기존보다 </a:t>
                      </a:r>
                      <a:r>
                        <a:rPr lang="en-US" altLang="ko-KR" sz="1200" baseline="0" dirty="0" err="1" smtClean="0"/>
                        <a:t>heatmap</a:t>
                      </a:r>
                      <a:r>
                        <a:rPr lang="ko-KR" altLang="en-US" sz="1200" baseline="0" dirty="0" smtClean="0"/>
                        <a:t>의 디테일 대폭 상승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해당 방식으로 수도 라벨 생성 가능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업데이트된 </a:t>
                      </a:r>
                      <a:r>
                        <a:rPr lang="en-US" altLang="ko-KR" sz="1200" baseline="0" dirty="0" smtClean="0"/>
                        <a:t>pseudo </a:t>
                      </a:r>
                      <a:r>
                        <a:rPr lang="en-US" altLang="ko-KR" sz="1200" baseline="0" dirty="0" err="1" smtClean="0"/>
                        <a:t>labe</a:t>
                      </a:r>
                      <a:r>
                        <a:rPr lang="ko-KR" altLang="en-US" sz="1200" baseline="0" dirty="0" smtClean="0"/>
                        <a:t>을 기준으로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en-US" altLang="ko-KR" sz="1200" baseline="0" dirty="0" err="1" smtClean="0"/>
                        <a:t>seg</a:t>
                      </a:r>
                      <a:r>
                        <a:rPr lang="en-US" altLang="ko-KR" sz="1200" baseline="0" dirty="0" smtClean="0"/>
                        <a:t> model </a:t>
                      </a:r>
                      <a:r>
                        <a:rPr lang="ko-KR" altLang="en-US" sz="1200" baseline="0" dirty="0" smtClean="0"/>
                        <a:t>학습 해볼 계획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255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Segmentation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baseline="0" dirty="0" smtClean="0"/>
                        <a:t>N- 0 labeling </a:t>
                      </a:r>
                      <a:r>
                        <a:rPr lang="ko-KR" altLang="en-US" sz="1200" b="1" baseline="0" dirty="0" smtClean="0"/>
                        <a:t>방식</a:t>
                      </a:r>
                      <a:r>
                        <a:rPr lang="en-US" altLang="ko-KR" sz="1200" b="1" baseline="0" dirty="0" smtClean="0"/>
                        <a:t>: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효과 없음을 확인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지난 주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 smtClean="0"/>
                        <a:t>Cutmix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방식의 </a:t>
                      </a:r>
                      <a:r>
                        <a:rPr lang="ko-KR" altLang="en-US" sz="1200" baseline="0" dirty="0" err="1" smtClean="0"/>
                        <a:t>레이블링</a:t>
                      </a:r>
                      <a:r>
                        <a:rPr lang="ko-KR" altLang="en-US" sz="1200" baseline="0" dirty="0" smtClean="0"/>
                        <a:t> 및 모델 학습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차 완료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baseline="0" dirty="0" smtClean="0"/>
                        <a:t>모델 비교 실험</a:t>
                      </a:r>
                      <a:endParaRPr lang="en-US" altLang="ko-KR" sz="1200" b="1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1) baseline, 2) 0 label, 3) </a:t>
                      </a:r>
                      <a:r>
                        <a:rPr lang="en-US" altLang="ko-KR" sz="1200" baseline="0" dirty="0" err="1" smtClean="0"/>
                        <a:t>cutmix</a:t>
                      </a:r>
                      <a:r>
                        <a:rPr lang="en-US" altLang="ko-KR" sz="1200" baseline="0" dirty="0" smtClean="0"/>
                        <a:t> segmentation, 4) </a:t>
                      </a:r>
                      <a:r>
                        <a:rPr lang="en-US" altLang="ko-KR" sz="1200" baseline="0" dirty="0" err="1" smtClean="0"/>
                        <a:t>segmix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네가지</a:t>
                      </a:r>
                      <a:r>
                        <a:rPr lang="ko-KR" altLang="en-US" sz="1200" baseline="0" dirty="0" smtClean="0"/>
                        <a:t> 모델에 대한 비교 실험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차 완료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‘3)' </a:t>
                      </a:r>
                      <a:r>
                        <a:rPr lang="ko-KR" altLang="en-US" sz="1200" baseline="0" dirty="0" smtClean="0"/>
                        <a:t>모델의 경우</a:t>
                      </a:r>
                      <a:r>
                        <a:rPr lang="en-US" altLang="ko-KR" sz="1200" baseline="0" dirty="0" smtClean="0"/>
                        <a:t>, loss </a:t>
                      </a:r>
                      <a:r>
                        <a:rPr lang="ko-KR" altLang="en-US" sz="1200" baseline="0" dirty="0" smtClean="0"/>
                        <a:t>값에 대한 증가가 보임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수치상은 실패한 실험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다만 </a:t>
                      </a:r>
                      <a:r>
                        <a:rPr lang="en-US" altLang="ko-KR" sz="1200" baseline="0" dirty="0" smtClean="0"/>
                        <a:t>‘3)' </a:t>
                      </a:r>
                      <a:r>
                        <a:rPr lang="ko-KR" altLang="en-US" sz="1200" baseline="0" dirty="0" smtClean="0"/>
                        <a:t>모델의 정량적인 결과를 확인해본 결과 </a:t>
                      </a:r>
                      <a:r>
                        <a:rPr lang="en-US" altLang="ko-KR" sz="1200" baseline="0" dirty="0" smtClean="0"/>
                        <a:t>'1),2)' </a:t>
                      </a:r>
                      <a:r>
                        <a:rPr lang="ko-KR" altLang="en-US" sz="1200" baseline="0" dirty="0" smtClean="0"/>
                        <a:t>방식보다 </a:t>
                      </a:r>
                      <a:r>
                        <a:rPr lang="en-US" altLang="ko-KR" sz="1200" baseline="0" dirty="0" smtClean="0"/>
                        <a:t>N</a:t>
                      </a:r>
                      <a:r>
                        <a:rPr lang="ko-KR" altLang="en-US" sz="1200" baseline="0" dirty="0" smtClean="0"/>
                        <a:t>과 </a:t>
                      </a:r>
                      <a:r>
                        <a:rPr lang="en-US" altLang="ko-KR" sz="1200" baseline="0" dirty="0" smtClean="0"/>
                        <a:t>M</a:t>
                      </a:r>
                      <a:r>
                        <a:rPr lang="ko-KR" altLang="en-US" sz="1200" baseline="0" dirty="0" smtClean="0"/>
                        <a:t>에 대한 샘플에 대해서 성능 향상이 확연함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383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기타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baseline="0" dirty="0" smtClean="0"/>
                        <a:t>VIT </a:t>
                      </a:r>
                      <a:r>
                        <a:rPr lang="ko-KR" altLang="en-US" sz="1200" b="1" baseline="0" dirty="0" smtClean="0"/>
                        <a:t>모델</a:t>
                      </a:r>
                      <a:r>
                        <a:rPr lang="en-US" altLang="ko-KR" sz="1200" b="1" baseline="0" dirty="0" smtClean="0"/>
                        <a:t>: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false-</a:t>
                      </a:r>
                      <a:r>
                        <a:rPr lang="ko-KR" altLang="en-US" sz="1200" baseline="0" dirty="0" smtClean="0"/>
                        <a:t>슬라이드로부터 생성된 패치 데이터 이동 중 </a:t>
                      </a:r>
                      <a:r>
                        <a:rPr lang="en-US" altLang="ko-KR" sz="1200" baseline="0" dirty="0" smtClean="0"/>
                        <a:t>- </a:t>
                      </a:r>
                      <a:r>
                        <a:rPr lang="ko-KR" altLang="en-US" sz="1200" baseline="0" dirty="0" smtClean="0"/>
                        <a:t>테스트 예정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242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55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latin typeface="+mj-ea"/>
                <a:ea typeface="+mj-ea"/>
              </a:rPr>
              <a:t>스케너</a:t>
            </a:r>
            <a:r>
              <a:rPr lang="ko-KR" altLang="en-US" sz="2800" b="1" dirty="0" smtClean="0">
                <a:latin typeface="+mj-ea"/>
                <a:ea typeface="+mj-ea"/>
              </a:rPr>
              <a:t>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업데이트 내용 및 진행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6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</a:rPr>
              <a:t>데이터 업데이트 </a:t>
            </a:r>
            <a:r>
              <a:rPr lang="en-US" altLang="ko-KR" b="1" dirty="0" smtClean="0">
                <a:latin typeface="+mj-ea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+mj-ea"/>
              </a:rPr>
              <a:t>지난 슬라이드</a:t>
            </a:r>
            <a:r>
              <a:rPr lang="en-US" altLang="ko-KR" b="1" dirty="0" smtClean="0">
                <a:latin typeface="+mj-ea"/>
              </a:rPr>
              <a:t>)</a:t>
            </a:r>
            <a:r>
              <a:rPr lang="ko-KR" altLang="en-US" b="1" dirty="0" smtClean="0">
                <a:latin typeface="+mj-ea"/>
              </a:rPr>
              <a:t>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55575" y="550810"/>
            <a:ext cx="748042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현재 학습 상황 </a:t>
            </a:r>
            <a:r>
              <a:rPr lang="en-US" altLang="ko-KR" sz="1400" b="1" u="sng" dirty="0" smtClean="0"/>
              <a:t>(1/7 </a:t>
            </a:r>
            <a:r>
              <a:rPr lang="ko-KR" altLang="en-US" sz="1400" b="1" u="sng" dirty="0" smtClean="0"/>
              <a:t>목표</a:t>
            </a:r>
            <a:r>
              <a:rPr lang="en-US" altLang="ko-KR" sz="1400" b="1" u="sng" dirty="0" smtClean="0"/>
              <a:t>) : </a:t>
            </a:r>
            <a:r>
              <a:rPr lang="ko-KR" altLang="en-US" sz="1400" b="1" u="sng" dirty="0" smtClean="0">
                <a:solidFill>
                  <a:srgbClr val="FF0000"/>
                </a:solidFill>
              </a:rPr>
              <a:t>현재 담당자 이슈로 일부 지연 중</a:t>
            </a:r>
            <a:endParaRPr lang="en-US" altLang="ko-KR" sz="1400" b="1" u="sng" dirty="0" smtClean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1</a:t>
            </a:r>
            <a:r>
              <a:rPr lang="en-US" altLang="ko-KR" sz="1200" b="1" u="sng" dirty="0"/>
              <a:t>) 225 </a:t>
            </a:r>
            <a:r>
              <a:rPr lang="ko-KR" altLang="en-US" sz="1200" b="1" u="sng" dirty="0"/>
              <a:t>서버에서 </a:t>
            </a:r>
            <a:r>
              <a:rPr lang="en-US" altLang="ko-KR" sz="1200" b="1" u="sng" dirty="0"/>
              <a:t>colon </a:t>
            </a:r>
            <a:r>
              <a:rPr lang="en-US" altLang="ko-KR" sz="1200" b="1" u="sng" dirty="0" err="1"/>
              <a:t>lossdiff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중 </a:t>
            </a:r>
            <a:r>
              <a:rPr lang="en-US" altLang="ko-KR" sz="1200" b="1" u="sng" dirty="0"/>
              <a:t>-&gt; 226 </a:t>
            </a:r>
            <a:r>
              <a:rPr lang="ko-KR" altLang="en-US" sz="1200" b="1" u="sng" dirty="0"/>
              <a:t>서버로 이동 시켜서</a:t>
            </a:r>
            <a:r>
              <a:rPr lang="en-US" altLang="ko-KR" sz="1200" b="1" u="sng" dirty="0"/>
              <a:t>, WSI </a:t>
            </a:r>
            <a:r>
              <a:rPr lang="en-US" altLang="ko-KR" sz="1200" b="1" u="sng" dirty="0" err="1"/>
              <a:t>featurecube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계획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2</a:t>
            </a:r>
            <a:r>
              <a:rPr lang="en-US" altLang="ko-KR" sz="1200" b="1" u="sng" dirty="0"/>
              <a:t>) </a:t>
            </a:r>
            <a:r>
              <a:rPr lang="en-US" altLang="ko-KR" sz="1200" b="1" u="sng" dirty="0" smtClean="0"/>
              <a:t>225 </a:t>
            </a:r>
            <a:r>
              <a:rPr lang="ko-KR" altLang="en-US" sz="1200" b="1" u="sng" dirty="0"/>
              <a:t>서버에서 </a:t>
            </a:r>
            <a:r>
              <a:rPr lang="en-US" altLang="ko-KR" sz="1200" b="1" u="sng" dirty="0" err="1"/>
              <a:t>stoamch</a:t>
            </a:r>
            <a:r>
              <a:rPr lang="en-US" altLang="ko-KR" sz="1200" b="1" u="sng" dirty="0"/>
              <a:t> </a:t>
            </a:r>
            <a:r>
              <a:rPr lang="en-US" altLang="ko-KR" sz="1200" b="1" u="sng" dirty="0" err="1"/>
              <a:t>lossdiff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계획 </a:t>
            </a:r>
            <a:r>
              <a:rPr lang="en-US" altLang="ko-KR" sz="1200" b="1" u="sng" dirty="0"/>
              <a:t>-&gt; 226 </a:t>
            </a:r>
            <a:r>
              <a:rPr lang="ko-KR" altLang="en-US" sz="1200" b="1" u="sng" dirty="0"/>
              <a:t>서버로 이동 시켜 </a:t>
            </a:r>
            <a:r>
              <a:rPr lang="en-US" altLang="ko-KR" sz="1200" b="1" u="sng" dirty="0"/>
              <a:t>WSI feature cube </a:t>
            </a:r>
            <a:r>
              <a:rPr lang="ko-KR" altLang="en-US" sz="1200" b="1" u="sng" dirty="0"/>
              <a:t>학습 계획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 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* 동시 접속으로 인한 모델 충돌 등에 대한 방지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 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3 class </a:t>
            </a:r>
            <a:r>
              <a:rPr lang="ko-KR" altLang="en-US" sz="1200" dirty="0"/>
              <a:t>정상 작동 확인후 </a:t>
            </a:r>
            <a:r>
              <a:rPr lang="en-US" altLang="ko-KR" sz="1200" dirty="0"/>
              <a:t>4 class </a:t>
            </a:r>
            <a:r>
              <a:rPr lang="ko-KR" altLang="en-US" sz="1200" dirty="0"/>
              <a:t>진행할 계획임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'2)' </a:t>
            </a:r>
            <a:r>
              <a:rPr lang="ko-KR" altLang="en-US" sz="1200" dirty="0"/>
              <a:t>까지 </a:t>
            </a:r>
            <a:r>
              <a:rPr lang="ko-KR" altLang="en-US" sz="1200" dirty="0" err="1"/>
              <a:t>진행후</a:t>
            </a:r>
            <a:r>
              <a:rPr lang="ko-KR" altLang="en-US" sz="1200" dirty="0"/>
              <a:t> 모델의 성능에 따라서</a:t>
            </a:r>
            <a:r>
              <a:rPr lang="en-US" altLang="ko-KR" sz="1200" dirty="0"/>
              <a:t>, </a:t>
            </a:r>
            <a:r>
              <a:rPr lang="ko-KR" altLang="en-US" sz="1200" dirty="0"/>
              <a:t>계획 수정 </a:t>
            </a:r>
            <a:r>
              <a:rPr lang="ko-KR" altLang="en-US" sz="1200" dirty="0" smtClean="0"/>
              <a:t>필요함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3833893" y="3526445"/>
            <a:ext cx="92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기존 </a:t>
            </a:r>
            <a:r>
              <a:rPr lang="en-US" altLang="ko-KR" sz="1100" dirty="0" smtClean="0"/>
              <a:t>14</a:t>
            </a:r>
            <a:r>
              <a:rPr lang="ko-KR" altLang="en-US" sz="1100" dirty="0" smtClean="0"/>
              <a:t>번</a:t>
            </a:r>
            <a:endParaRPr lang="ko-KR" altLang="en-US" sz="1100" dirty="0"/>
          </a:p>
        </p:txBody>
      </p:sp>
      <p:sp>
        <p:nvSpPr>
          <p:cNvPr id="32" name="직사각형 31"/>
          <p:cNvSpPr/>
          <p:nvPr/>
        </p:nvSpPr>
        <p:spPr>
          <a:xfrm>
            <a:off x="714318" y="5448862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3" y="569298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05" y="5947410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직사각형 34"/>
          <p:cNvSpPr/>
          <p:nvPr/>
        </p:nvSpPr>
        <p:spPr>
          <a:xfrm>
            <a:off x="1104784" y="5767957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01128" y="6006402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42" y="5430349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꺾인 연결선 37"/>
          <p:cNvCxnSpPr>
            <a:endCxn id="37" idx="1"/>
          </p:cNvCxnSpPr>
          <p:nvPr/>
        </p:nvCxnSpPr>
        <p:spPr>
          <a:xfrm flipV="1">
            <a:off x="794618" y="5596577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/>
          <p:nvPr/>
        </p:nvCxnSpPr>
        <p:spPr>
          <a:xfrm>
            <a:off x="795597" y="5621496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endCxn id="34" idx="1"/>
          </p:cNvCxnSpPr>
          <p:nvPr/>
        </p:nvCxnSpPr>
        <p:spPr>
          <a:xfrm>
            <a:off x="794618" y="5785776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>
            <a:off x="794618" y="5785776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113725" y="5515491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95752" y="5477999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176092" y="582536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45" name="원통 4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원통 4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원통 4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533989" y="6225468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49" name="원통 4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원통 4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원통 5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021770" y="6237389"/>
            <a:ext cx="259026" cy="237471"/>
            <a:chOff x="572642" y="3447654"/>
            <a:chExt cx="1905000" cy="1904997"/>
          </a:xfrm>
          <a:effectLst/>
        </p:grpSpPr>
        <p:pic>
          <p:nvPicPr>
            <p:cNvPr id="53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4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5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6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7" name="오른쪽으로 구부러진 화살표 56"/>
          <p:cNvSpPr/>
          <p:nvPr/>
        </p:nvSpPr>
        <p:spPr>
          <a:xfrm rot="7865545">
            <a:off x="2449702" y="5812204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2602115" y="5812318"/>
            <a:ext cx="214478" cy="220902"/>
            <a:chOff x="4475812" y="3935257"/>
            <a:chExt cx="259519" cy="267291"/>
          </a:xfrm>
        </p:grpSpPr>
        <p:pic>
          <p:nvPicPr>
            <p:cNvPr id="5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0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1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2" name="직사각형 61"/>
          <p:cNvSpPr/>
          <p:nvPr/>
        </p:nvSpPr>
        <p:spPr>
          <a:xfrm>
            <a:off x="5484159" y="5317591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4565366" y="5805621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5001373" y="5170694"/>
            <a:ext cx="655209" cy="641250"/>
            <a:chOff x="1066780" y="5164014"/>
            <a:chExt cx="655209" cy="641250"/>
          </a:xfrm>
        </p:grpSpPr>
        <p:sp>
          <p:nvSpPr>
            <p:cNvPr id="65" name="타원 6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5571040" y="5336048"/>
            <a:ext cx="1070791" cy="878559"/>
            <a:chOff x="5943796" y="2779089"/>
            <a:chExt cx="2735123" cy="2359603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78" name="TextBox 77"/>
          <p:cNvSpPr txBox="1"/>
          <p:nvPr/>
        </p:nvSpPr>
        <p:spPr>
          <a:xfrm>
            <a:off x="6566730" y="5448862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2441" y="3915262"/>
            <a:ext cx="939584" cy="76980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732782" y="3500717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226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9831" y="3910624"/>
            <a:ext cx="939584" cy="769804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245952" y="3536431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225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cxnSp>
        <p:nvCxnSpPr>
          <p:cNvPr id="84" name="꺾인 연결선 83"/>
          <p:cNvCxnSpPr>
            <a:stCxn id="22" idx="2"/>
            <a:endCxn id="80" idx="3"/>
          </p:cNvCxnSpPr>
          <p:nvPr/>
        </p:nvCxnSpPr>
        <p:spPr>
          <a:xfrm rot="5400000">
            <a:off x="3047957" y="3052123"/>
            <a:ext cx="512109" cy="19839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76516" y="2331774"/>
            <a:ext cx="1310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패치 생성</a:t>
            </a:r>
            <a:r>
              <a:rPr lang="en-US" altLang="ko-KR" sz="1200" dirty="0" smtClean="0"/>
              <a:t>//DB</a:t>
            </a:r>
            <a:endParaRPr lang="ko-KR" altLang="en-US" sz="1200" dirty="0"/>
          </a:p>
        </p:txBody>
      </p:sp>
      <p:cxnSp>
        <p:nvCxnSpPr>
          <p:cNvPr id="96" name="꺾인 연결선 95"/>
          <p:cNvCxnSpPr>
            <a:stCxn id="22" idx="2"/>
            <a:endCxn id="85" idx="1"/>
          </p:cNvCxnSpPr>
          <p:nvPr/>
        </p:nvCxnSpPr>
        <p:spPr>
          <a:xfrm rot="16200000" flipH="1">
            <a:off x="4889179" y="3194873"/>
            <a:ext cx="507471" cy="16938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2800830" y="4359255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패치 이동 </a:t>
            </a:r>
            <a:r>
              <a:rPr lang="en-US" altLang="ko-KR" sz="1100" dirty="0" smtClean="0"/>
              <a:t>(</a:t>
            </a:r>
            <a:r>
              <a:rPr lang="ko-KR" altLang="en-US" sz="1100" dirty="0" smtClean="0">
                <a:solidFill>
                  <a:srgbClr val="FF0000"/>
                </a:solidFill>
              </a:rPr>
              <a:t>완료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00" name="TextBox 99"/>
          <p:cNvSpPr txBox="1"/>
          <p:nvPr/>
        </p:nvSpPr>
        <p:spPr>
          <a:xfrm>
            <a:off x="4481666" y="4367556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슬라이드 이동</a:t>
            </a:r>
            <a:endParaRPr lang="ko-KR" altLang="en-US" sz="1100" dirty="0"/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5043" y="2662895"/>
            <a:ext cx="939584" cy="769804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4677740" y="2957950"/>
            <a:ext cx="404747" cy="573934"/>
            <a:chOff x="5450408" y="3255368"/>
            <a:chExt cx="489744" cy="694460"/>
          </a:xfrm>
        </p:grpSpPr>
        <p:sp>
          <p:nvSpPr>
            <p:cNvPr id="28" name="원통 27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원통 28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통 29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8" name="아래쪽 화살표 97"/>
          <p:cNvSpPr/>
          <p:nvPr/>
        </p:nvSpPr>
        <p:spPr>
          <a:xfrm>
            <a:off x="1682843" y="4751695"/>
            <a:ext cx="359649" cy="586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3077922" y="6454869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LossDiff</a:t>
            </a:r>
            <a:r>
              <a:rPr lang="en-US" altLang="ko-KR" sz="1100" dirty="0" smtClean="0"/>
              <a:t>(.</a:t>
            </a:r>
            <a:r>
              <a:rPr lang="en-US" altLang="ko-KR" sz="1100" dirty="0" err="1" smtClean="0"/>
              <a:t>plk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이동</a:t>
            </a:r>
            <a:endParaRPr lang="ko-KR" altLang="en-US" sz="1100" dirty="0"/>
          </a:p>
        </p:txBody>
      </p:sp>
      <p:cxnSp>
        <p:nvCxnSpPr>
          <p:cNvPr id="104" name="꺾인 연결선 103"/>
          <p:cNvCxnSpPr>
            <a:stCxn id="32" idx="2"/>
            <a:endCxn id="62" idx="2"/>
          </p:cNvCxnSpPr>
          <p:nvPr/>
        </p:nvCxnSpPr>
        <p:spPr>
          <a:xfrm rot="5400000" flipH="1" flipV="1">
            <a:off x="4020590" y="4021260"/>
            <a:ext cx="311043" cy="4733602"/>
          </a:xfrm>
          <a:prstGeom prst="bentConnector3">
            <a:avLst>
              <a:gd name="adj1" fmla="val -73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2037527" y="4968709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패치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학습 </a:t>
            </a:r>
            <a:endParaRPr lang="ko-KR" altLang="en-US" sz="1100" dirty="0"/>
          </a:p>
        </p:txBody>
      </p:sp>
      <p:sp>
        <p:nvSpPr>
          <p:cNvPr id="109" name="아래쪽 화살표 108"/>
          <p:cNvSpPr/>
          <p:nvPr/>
        </p:nvSpPr>
        <p:spPr>
          <a:xfrm>
            <a:off x="6240662" y="4777171"/>
            <a:ext cx="275508" cy="486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6486441" y="4845291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슬라이드 학습</a:t>
            </a:r>
            <a:endParaRPr lang="ko-KR" altLang="en-US" sz="1100" dirty="0"/>
          </a:p>
        </p:txBody>
      </p:sp>
      <p:cxnSp>
        <p:nvCxnSpPr>
          <p:cNvPr id="111" name="꺾인 연결선 110"/>
          <p:cNvCxnSpPr>
            <a:stCxn id="78" idx="3"/>
            <a:endCxn id="29" idx="4"/>
          </p:cNvCxnSpPr>
          <p:nvPr/>
        </p:nvCxnSpPr>
        <p:spPr>
          <a:xfrm flipH="1" flipV="1">
            <a:off x="5082487" y="3245915"/>
            <a:ext cx="2702037" cy="2464557"/>
          </a:xfrm>
          <a:prstGeom prst="bentConnector3">
            <a:avLst>
              <a:gd name="adj1" fmla="val -84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7986156" y="3794238"/>
            <a:ext cx="1500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분류 결과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 smtClean="0"/>
              <a:t>저장</a:t>
            </a:r>
            <a:endParaRPr lang="ko-KR" altLang="en-US" sz="1100" dirty="0"/>
          </a:p>
        </p:txBody>
      </p:sp>
      <p:sp>
        <p:nvSpPr>
          <p:cNvPr id="116" name="TextBox 115"/>
          <p:cNvSpPr txBox="1"/>
          <p:nvPr/>
        </p:nvSpPr>
        <p:spPr>
          <a:xfrm>
            <a:off x="6218022" y="2861837"/>
            <a:ext cx="2767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*DB access </a:t>
            </a:r>
            <a:r>
              <a:rPr lang="ko-KR" altLang="en-US" sz="1200" b="1" u="sng" dirty="0" smtClean="0"/>
              <a:t>가능 확인</a:t>
            </a:r>
            <a:endParaRPr lang="ko-KR" altLang="en-US" sz="1200" b="1" u="sng" dirty="0"/>
          </a:p>
        </p:txBody>
      </p:sp>
    </p:spTree>
    <p:extLst>
      <p:ext uri="{BB962C8B-B14F-4D97-AF65-F5344CB8AC3E}">
        <p14:creationId xmlns:p14="http://schemas.microsoft.com/office/powerpoint/2010/main" val="120901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Segmentation </a:t>
            </a:r>
            <a:r>
              <a:rPr lang="ko-KR" altLang="en-US" sz="2000" b="1" dirty="0" smtClean="0">
                <a:latin typeface="+mj-ea"/>
                <a:ea typeface="+mj-ea"/>
              </a:rPr>
              <a:t>진행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234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Segmentation </a:t>
            </a:r>
            <a:r>
              <a:rPr lang="ko-KR" altLang="en-US" b="1" dirty="0" smtClean="0">
                <a:latin typeface="+mj-ea"/>
              </a:rPr>
              <a:t>개발 전략 요약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55574" y="573714"/>
            <a:ext cx="4017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Baseline : </a:t>
            </a:r>
            <a:r>
              <a:rPr lang="ko-KR" altLang="en-US" sz="1400" dirty="0" smtClean="0"/>
              <a:t>일반적인 </a:t>
            </a:r>
            <a:r>
              <a:rPr lang="en-US" altLang="ko-KR" sz="1400" dirty="0" smtClean="0"/>
              <a:t>segmentation </a:t>
            </a:r>
            <a:r>
              <a:rPr lang="ko-KR" altLang="en-US" sz="1400" dirty="0" smtClean="0"/>
              <a:t>모델</a:t>
            </a:r>
            <a:endParaRPr lang="ko-KR" alt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4504598" y="571057"/>
            <a:ext cx="5143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End-to-End :</a:t>
            </a:r>
            <a:r>
              <a:rPr lang="ko-KR" altLang="en-US" sz="1400" dirty="0" smtClean="0"/>
              <a:t>초창기의 형태 별도의 분류 모델을 두는 방식</a:t>
            </a:r>
            <a:endParaRPr lang="ko-KR" alt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2110596" y="1889347"/>
            <a:ext cx="3945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Label Zero: </a:t>
            </a:r>
            <a:r>
              <a:rPr lang="ko-KR" altLang="en-US" sz="1400" dirty="0"/>
              <a:t>일반적인 </a:t>
            </a:r>
            <a:r>
              <a:rPr lang="en-US" altLang="ko-KR" sz="1400" dirty="0"/>
              <a:t>segmentation </a:t>
            </a:r>
            <a:r>
              <a:rPr lang="ko-KR" altLang="en-US" sz="1400" dirty="0"/>
              <a:t>모델</a:t>
            </a: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61" y="1049579"/>
            <a:ext cx="3693733" cy="586051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596" y="963209"/>
            <a:ext cx="3392155" cy="84559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151" y="2379959"/>
            <a:ext cx="3549604" cy="829297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479461" y="908536"/>
            <a:ext cx="3759253" cy="912056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589988" y="913715"/>
            <a:ext cx="4312940" cy="906878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2359087" y="2279164"/>
            <a:ext cx="3759253" cy="967128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44" y="4074916"/>
            <a:ext cx="3776419" cy="928541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400890" y="3564264"/>
            <a:ext cx="8043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/>
              <a:t>4</a:t>
            </a:r>
            <a:r>
              <a:rPr lang="en-US" altLang="ko-KR" sz="1400" b="1" u="sng" dirty="0" smtClean="0"/>
              <a:t>. </a:t>
            </a:r>
            <a:r>
              <a:rPr lang="en-US" altLang="ko-KR" sz="1400" b="1" u="sng" dirty="0" err="1" smtClean="0"/>
              <a:t>CutMix</a:t>
            </a:r>
            <a:r>
              <a:rPr lang="en-US" altLang="ko-KR" sz="1400" b="1" u="sng" dirty="0" smtClean="0"/>
              <a:t> segmentation </a:t>
            </a:r>
            <a:r>
              <a:rPr lang="en-US" altLang="ko-KR" sz="1400" dirty="0" smtClean="0"/>
              <a:t>: N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의 훈련을 동시에 진행하도록 유도하는 </a:t>
            </a:r>
            <a:r>
              <a:rPr lang="en-US" altLang="ko-KR" sz="1400" dirty="0" smtClean="0"/>
              <a:t>augmentation </a:t>
            </a:r>
            <a:r>
              <a:rPr lang="ko-KR" altLang="en-US" sz="1400" dirty="0" smtClean="0"/>
              <a:t>기법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cutmix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기반</a:t>
            </a:r>
            <a:r>
              <a:rPr lang="en-US" altLang="ko-KR" sz="1400" dirty="0" smtClean="0"/>
              <a:t>) </a:t>
            </a:r>
            <a:endParaRPr lang="ko-KR" altLang="en-US" sz="1400" dirty="0"/>
          </a:p>
        </p:txBody>
      </p:sp>
      <p:sp>
        <p:nvSpPr>
          <p:cNvPr id="94" name="TextBox 93"/>
          <p:cNvSpPr txBox="1"/>
          <p:nvPr/>
        </p:nvSpPr>
        <p:spPr>
          <a:xfrm>
            <a:off x="400890" y="5297726"/>
            <a:ext cx="832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smtClean="0"/>
              <a:t>5. </a:t>
            </a:r>
            <a:r>
              <a:rPr lang="en-US" altLang="ko-KR" sz="1400" b="1" u="sng" dirty="0" err="1"/>
              <a:t>S</a:t>
            </a:r>
            <a:r>
              <a:rPr lang="en-US" altLang="ko-KR" sz="1400" b="1" u="sng" dirty="0" err="1" smtClean="0"/>
              <a:t>egMix</a:t>
            </a:r>
            <a:r>
              <a:rPr lang="en-US" altLang="ko-KR" sz="1400" b="1" u="sng" dirty="0" smtClean="0"/>
              <a:t> segmentation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N</a:t>
            </a:r>
            <a:r>
              <a:rPr lang="ko-KR" altLang="en-US" sz="1400" dirty="0"/>
              <a:t>과 </a:t>
            </a:r>
            <a:r>
              <a:rPr lang="en-US" altLang="ko-KR" sz="1400" dirty="0"/>
              <a:t>M</a:t>
            </a:r>
            <a:r>
              <a:rPr lang="ko-KR" altLang="en-US" sz="1400" dirty="0"/>
              <a:t>의 훈련을 동시에 진행하도록 유도하는 </a:t>
            </a:r>
            <a:r>
              <a:rPr lang="en-US" altLang="ko-KR" sz="1400" dirty="0"/>
              <a:t>augmentation </a:t>
            </a:r>
            <a:r>
              <a:rPr lang="ko-KR" altLang="en-US" sz="1400" dirty="0" smtClean="0"/>
              <a:t>기법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segMix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기반</a:t>
            </a:r>
            <a:r>
              <a:rPr lang="en-US" altLang="ko-KR" sz="1400" dirty="0" smtClean="0"/>
              <a:t>) 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607588" y="4006161"/>
            <a:ext cx="7707469" cy="1114049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607589" y="3520867"/>
            <a:ext cx="783649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80" y="5739370"/>
            <a:ext cx="3776419" cy="928541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607588" y="5646615"/>
            <a:ext cx="7775835" cy="1114049"/>
          </a:xfrm>
          <a:prstGeom prst="roundRect">
            <a:avLst>
              <a:gd name="adj" fmla="val 448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5"/>
          <a:srcRect t="7088" b="44529"/>
          <a:stretch/>
        </p:blipFill>
        <p:spPr>
          <a:xfrm>
            <a:off x="5472305" y="5664324"/>
            <a:ext cx="2585299" cy="103231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5"/>
          <a:srcRect t="55880"/>
          <a:stretch/>
        </p:blipFill>
        <p:spPr>
          <a:xfrm>
            <a:off x="5296503" y="4067137"/>
            <a:ext cx="2843829" cy="103549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5121777" y="4171627"/>
            <a:ext cx="0" cy="83183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5121777" y="5836081"/>
            <a:ext cx="0" cy="83183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621600" y="914962"/>
            <a:ext cx="4281328" cy="8861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86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+mj-ea"/>
                <a:ea typeface="+mj-ea"/>
              </a:rPr>
              <a:t>Cutmix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latin typeface="+mj-ea"/>
                <a:ea typeface="+mj-ea"/>
              </a:rPr>
              <a:t>테스트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574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 </a:t>
            </a:r>
            <a:r>
              <a:rPr lang="ko-KR" altLang="en-US" b="1" dirty="0" smtClean="0">
                <a:latin typeface="+mj-ea"/>
              </a:rPr>
              <a:t>실험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575" y="550810"/>
            <a:ext cx="748042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데이터 </a:t>
            </a:r>
            <a:r>
              <a:rPr lang="ko-KR" altLang="en-US" sz="1400" b="1" u="sng" dirty="0" err="1" smtClean="0"/>
              <a:t>셋업</a:t>
            </a:r>
            <a:endParaRPr lang="en-US" altLang="ko-KR" sz="1400" b="1" u="sng" dirty="0" smtClean="0"/>
          </a:p>
        </p:txBody>
      </p:sp>
      <p:pic>
        <p:nvPicPr>
          <p:cNvPr id="1026" name="Picture 2" descr="https://erratic-tailor-f01.notion.site/image/https%3A%2F%2Fs3-us-west-2.amazonaws.com%2Fsecure.notion-static.com%2Fbf29a574-afae-4d8d-813a-cff2a5e77492%2FUntitled.png?table=block&amp;id=6887ece2-3c78-4b01-a1be-5fb279758cec&amp;spaceId=ad2a71b5-1b0d-4734-bbc4-60a807442e5d&amp;width=740&amp;userId=&amp;cache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120405"/>
            <a:ext cx="4511338" cy="11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rratic-tailor-f01.notion.site/image/https%3A%2F%2Fs3-us-west-2.amazonaws.com%2Fsecure.notion-static.com%2Fba9961b2-879a-4031-9fcd-96a77dc6e593%2FUntitled.png?table=block&amp;id=7f14c4e0-674c-4e9d-8ecc-253c11a29164&amp;spaceId=ad2a71b5-1b0d-4734-bbc4-60a807442e5d&amp;width=2000&amp;userId=&amp;cache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2" y="3501058"/>
            <a:ext cx="4619050" cy="205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아래쪽 화살표 1"/>
          <p:cNvSpPr/>
          <p:nvPr/>
        </p:nvSpPr>
        <p:spPr>
          <a:xfrm>
            <a:off x="1196411" y="2486511"/>
            <a:ext cx="358924" cy="487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623702" y="2406900"/>
            <a:ext cx="398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데이터를 다음과 같은 형태로 섞어서 사용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cutmix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30" name="Picture 6" descr="https://erratic-tailor-f01.notion.site/image/https%3A%2F%2Fs3-us-west-2.amazonaws.com%2Fsecure.notion-static.com%2Fc4234b30-aef7-45d7-830d-b7511d4810d3%2FUntitled.png?table=block&amp;id=387bb466-fa0d-4a03-868b-517616be2c9a&amp;spaceId=ad2a71b5-1b0d-4734-bbc4-60a807442e5d&amp;width=2000&amp;userId=&amp;cache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234" y="3053231"/>
            <a:ext cx="2978644" cy="30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967234" y="3828194"/>
            <a:ext cx="3057125" cy="743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649905" y="4089000"/>
            <a:ext cx="278826" cy="222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70528" y="4015429"/>
            <a:ext cx="80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정상</a:t>
            </a:r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662892" y="3351554"/>
            <a:ext cx="278826" cy="222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54011" y="3277983"/>
            <a:ext cx="118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비정상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66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44578</TotalTime>
  <Words>963</Words>
  <Application>Microsoft Office PowerPoint</Application>
  <PresentationFormat>화면 슬라이드 쇼(4:3)</PresentationFormat>
  <Paragraphs>198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557</cp:revision>
  <dcterms:created xsi:type="dcterms:W3CDTF">2021-03-24T07:36:17Z</dcterms:created>
  <dcterms:modified xsi:type="dcterms:W3CDTF">2022-01-13T05:55:28Z</dcterms:modified>
</cp:coreProperties>
</file>